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6" r:id="rId1"/>
  </p:sldMasterIdLst>
  <p:sldIdLst>
    <p:sldId id="256" r:id="rId2"/>
    <p:sldId id="376" r:id="rId3"/>
    <p:sldId id="377" r:id="rId4"/>
    <p:sldId id="378" r:id="rId5"/>
    <p:sldId id="379" r:id="rId6"/>
    <p:sldId id="380" r:id="rId7"/>
    <p:sldId id="381" r:id="rId8"/>
    <p:sldId id="382" r:id="rId9"/>
    <p:sldId id="383" r:id="rId10"/>
    <p:sldId id="384" r:id="rId11"/>
    <p:sldId id="385" r:id="rId12"/>
    <p:sldId id="386" r:id="rId13"/>
    <p:sldId id="387" r:id="rId14"/>
    <p:sldId id="388" r:id="rId15"/>
    <p:sldId id="389" r:id="rId16"/>
    <p:sldId id="390" r:id="rId17"/>
    <p:sldId id="391" r:id="rId18"/>
    <p:sldId id="392" r:id="rId19"/>
    <p:sldId id="393" r:id="rId20"/>
    <p:sldId id="394" r:id="rId21"/>
    <p:sldId id="395" r:id="rId22"/>
    <p:sldId id="396" r:id="rId23"/>
    <p:sldId id="397" r:id="rId24"/>
    <p:sldId id="398" r:id="rId25"/>
    <p:sldId id="399" r:id="rId26"/>
    <p:sldId id="400" r:id="rId27"/>
    <p:sldId id="401" r:id="rId28"/>
    <p:sldId id="402" r:id="rId29"/>
    <p:sldId id="403" r:id="rId30"/>
    <p:sldId id="404" r:id="rId31"/>
    <p:sldId id="405" r:id="rId32"/>
    <p:sldId id="406" r:id="rId33"/>
    <p:sldId id="407" r:id="rId34"/>
    <p:sldId id="408" r:id="rId35"/>
    <p:sldId id="409" r:id="rId36"/>
    <p:sldId id="410" r:id="rId37"/>
    <p:sldId id="411" r:id="rId38"/>
    <p:sldId id="412" r:id="rId39"/>
    <p:sldId id="413" r:id="rId40"/>
    <p:sldId id="414" r:id="rId41"/>
    <p:sldId id="415" r:id="rId42"/>
    <p:sldId id="416" r:id="rId43"/>
    <p:sldId id="417" r:id="rId44"/>
    <p:sldId id="418" r:id="rId45"/>
    <p:sldId id="419" r:id="rId46"/>
    <p:sldId id="420" r:id="rId47"/>
    <p:sldId id="421" r:id="rId48"/>
    <p:sldId id="422" r:id="rId49"/>
  </p:sldIdLst>
  <p:sldSz cx="9144000" cy="6858000" type="screen4x3"/>
  <p:notesSz cx="7102475" cy="10234613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/>
        </p:nvCxnSpPr>
        <p:spPr>
          <a:xfrm>
            <a:off x="685800" y="3398838"/>
            <a:ext cx="7848600" cy="158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EA2445-AB67-480C-B510-CC74A5B71061}" type="slidenum">
              <a:rPr lang="pt-BR" altLang="en-US"/>
              <a:pPr>
                <a:defRPr/>
              </a:pPr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951542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F43232-0014-4EA0-81E7-EEB04542B503}" type="slidenum">
              <a:rPr lang="pt-BR" altLang="en-US"/>
              <a:pPr>
                <a:defRPr/>
              </a:pPr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58040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2972B6-4AE2-4BB9-B924-A44C40BFE09B}" type="slidenum">
              <a:rPr lang="pt-BR" altLang="en-US"/>
              <a:pPr>
                <a:defRPr/>
              </a:pPr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137658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657C7C-2D72-4EDC-AA3F-7EEC6836D045}" type="slidenum">
              <a:rPr lang="pt-BR" altLang="en-US"/>
              <a:pPr>
                <a:defRPr/>
              </a:pPr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596987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6"/>
          <p:cNvCxnSpPr/>
          <p:nvPr/>
        </p:nvCxnSpPr>
        <p:spPr>
          <a:xfrm>
            <a:off x="731838" y="4598988"/>
            <a:ext cx="7848600" cy="158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/>
          <a:lstStyle>
            <a:lvl1pPr algn="l">
              <a:defRPr sz="4800" b="0" cap="all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E97DB1-ABAD-434D-9A4A-75CACFBABD3D}" type="slidenum">
              <a:rPr lang="pt-BR" altLang="en-US"/>
              <a:pPr>
                <a:defRPr/>
              </a:pPr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4086683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3DCF3E-58B0-4D9F-9E69-A0E782F54B0B}" type="slidenum">
              <a:rPr lang="pt-BR" altLang="en-US"/>
              <a:pPr>
                <a:defRPr/>
              </a:pPr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1572952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10"/>
          <p:cNvCxnSpPr/>
          <p:nvPr/>
        </p:nvCxnSpPr>
        <p:spPr>
          <a:xfrm rot="5400000">
            <a:off x="2218531" y="4045744"/>
            <a:ext cx="470852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4430E8-EE2E-46C8-BCEA-C411C4365CE2}" type="slidenum">
              <a:rPr lang="pt-BR" altLang="en-US"/>
              <a:pPr>
                <a:defRPr/>
              </a:pPr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091643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017555-10A6-4DEC-9055-A95F1D41F4C5}" type="slidenum">
              <a:rPr lang="pt-BR" altLang="en-US"/>
              <a:pPr>
                <a:defRPr/>
              </a:pPr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753808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9423D6-CF82-4F65-99E4-5527A92CC7A8}" type="slidenum">
              <a:rPr lang="pt-BR" altLang="en-US"/>
              <a:pPr>
                <a:defRPr/>
              </a:pPr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127679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8"/>
          <p:cNvCxnSpPr/>
          <p:nvPr/>
        </p:nvCxnSpPr>
        <p:spPr>
          <a:xfrm rot="5400000">
            <a:off x="-13494" y="3580607"/>
            <a:ext cx="557847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CFC1AE-FB0D-487B-8578-D0A986B08F81}" type="slidenum">
              <a:rPr lang="pt-BR" altLang="en-US"/>
              <a:pPr>
                <a:defRPr/>
              </a:pPr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2753601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t-BR" noProof="0" smtClean="0"/>
              <a:t>Clique no ícone para adicionar uma imagem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E3B1D6-C5C1-4B34-8B61-761A42EE9750}" type="slidenum">
              <a:rPr lang="pt-BR" altLang="en-US"/>
              <a:pPr>
                <a:defRPr/>
              </a:pPr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2566600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663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 smtClean="0"/>
              <a:t>Clique para editar o texto mestre</a:t>
            </a:r>
          </a:p>
          <a:p>
            <a:pPr lvl="1"/>
            <a:r>
              <a:rPr lang="pt-BR" altLang="pt-BR" smtClean="0"/>
              <a:t>Segundo nível</a:t>
            </a:r>
          </a:p>
          <a:p>
            <a:pPr lvl="2"/>
            <a:r>
              <a:rPr lang="pt-BR" altLang="pt-BR" smtClean="0"/>
              <a:t>Terceiro nível</a:t>
            </a:r>
          </a:p>
          <a:p>
            <a:pPr lvl="3"/>
            <a:r>
              <a:rPr lang="pt-BR" altLang="pt-BR" smtClean="0"/>
              <a:t>Quarto nível</a:t>
            </a:r>
          </a:p>
          <a:p>
            <a:pPr lvl="4"/>
            <a:r>
              <a:rPr lang="pt-BR" altLang="pt-BR" smtClean="0"/>
              <a:t>Quinto nível</a:t>
            </a:r>
            <a:endParaRPr lang="en-US" altLang="pt-BR" smtClean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9050"/>
            <a:ext cx="2895600" cy="328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rgbClr val="FFFFFF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9050"/>
            <a:ext cx="4114800" cy="328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rgbClr val="FFFFFF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9050"/>
            <a:ext cx="1066800" cy="3286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4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95F11B76-22B6-4ED2-916E-5F2C4EB45431}" type="slidenum">
              <a:rPr lang="pt-BR" altLang="en-US"/>
              <a:pPr>
                <a:defRPr/>
              </a:pPr>
              <a:t>‹nº›</a:t>
            </a:fld>
            <a:endParaRPr lang="pt-B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  <p:sldLayoutId id="2147484077" r:id="rId2"/>
    <p:sldLayoutId id="2147484085" r:id="rId3"/>
    <p:sldLayoutId id="2147484078" r:id="rId4"/>
    <p:sldLayoutId id="2147484086" r:id="rId5"/>
    <p:sldLayoutId id="2147484079" r:id="rId6"/>
    <p:sldLayoutId id="2147484080" r:id="rId7"/>
    <p:sldLayoutId id="2147484087" r:id="rId8"/>
    <p:sldLayoutId id="2147484081" r:id="rId9"/>
    <p:sldLayoutId id="2147484082" r:id="rId10"/>
    <p:sldLayoutId id="214748408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 spc="-1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182563" indent="-1825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5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0250" indent="-1825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004888" indent="-1825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7450" indent="-1365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4400" dirty="0" smtClean="0"/>
              <a:t>Processamento de imagens coloridas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pt-BR" dirty="0" smtClean="0"/>
          </a:p>
          <a:p>
            <a:pPr eaLnBrk="1" fontAlgn="auto" hangingPunct="1">
              <a:spcAft>
                <a:spcPts val="0"/>
              </a:spcAft>
              <a:defRPr/>
            </a:pPr>
            <a:endParaRPr lang="pt-BR" dirty="0" smtClean="0"/>
          </a:p>
          <a:p>
            <a:pPr eaLnBrk="1" fontAlgn="auto" hangingPunct="1">
              <a:spcAft>
                <a:spcPts val="0"/>
              </a:spcAft>
              <a:defRPr/>
            </a:pPr>
            <a:endParaRPr lang="pt-BR" dirty="0" smtClean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Nielsen Castelo Damasceno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Definições</a:t>
            </a:r>
            <a:endParaRPr lang="pt-BR" dirty="0" smtClean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pPr eaLnBrk="1" hangingPunct="1"/>
            <a:r>
              <a:rPr lang="pt-BR" altLang="pt-BR" dirty="0" smtClean="0"/>
              <a:t>Em 1931 a Comissão Internacional de Iluminação (CIE) determinou os seguintes valores específicos como comprimento de onda das três cores primárias:</a:t>
            </a:r>
          </a:p>
          <a:p>
            <a:pPr lvl="1" eaLnBrk="1" hangingPunct="1"/>
            <a:r>
              <a:rPr lang="pt-BR" altLang="pt-BR" dirty="0" smtClean="0"/>
              <a:t>Azul = 435.8 </a:t>
            </a:r>
            <a:r>
              <a:rPr lang="pt-BR" altLang="pt-BR" dirty="0" err="1" smtClean="0"/>
              <a:t>nm</a:t>
            </a:r>
            <a:endParaRPr lang="pt-BR" altLang="pt-BR" dirty="0" smtClean="0"/>
          </a:p>
          <a:p>
            <a:pPr lvl="1" eaLnBrk="1" hangingPunct="1"/>
            <a:r>
              <a:rPr lang="pt-BR" altLang="pt-BR" dirty="0" smtClean="0"/>
              <a:t>Verde = 546,1 </a:t>
            </a:r>
            <a:r>
              <a:rPr lang="pt-BR" altLang="pt-BR" dirty="0" err="1" smtClean="0"/>
              <a:t>nm</a:t>
            </a:r>
            <a:endParaRPr lang="pt-BR" altLang="pt-BR" dirty="0" smtClean="0"/>
          </a:p>
          <a:p>
            <a:pPr lvl="1" eaLnBrk="1" hangingPunct="1"/>
            <a:r>
              <a:rPr lang="pt-BR" altLang="pt-BR" dirty="0" smtClean="0"/>
              <a:t>Vermelho = 700 </a:t>
            </a:r>
            <a:r>
              <a:rPr lang="pt-BR" altLang="pt-BR" dirty="0" err="1" smtClean="0"/>
              <a:t>nm</a:t>
            </a:r>
            <a:endParaRPr lang="pt-BR" altLang="pt-BR" dirty="0" smtClean="0"/>
          </a:p>
          <a:p>
            <a:pPr eaLnBrk="1" hangingPunct="1"/>
            <a:r>
              <a:rPr lang="pt-BR" altLang="pt-BR" dirty="0" smtClean="0"/>
              <a:t>A partir das cores primarias podemos adicionar para produzir cores secundárias:</a:t>
            </a:r>
          </a:p>
          <a:p>
            <a:pPr lvl="1" eaLnBrk="1" hangingPunct="1"/>
            <a:r>
              <a:rPr lang="pt-BR" altLang="pt-BR" dirty="0" smtClean="0"/>
              <a:t>Magenta (vermelho + azul).</a:t>
            </a:r>
          </a:p>
          <a:p>
            <a:pPr lvl="1" eaLnBrk="1" hangingPunct="1"/>
            <a:r>
              <a:rPr lang="pt-BR" altLang="pt-BR" dirty="0" smtClean="0"/>
              <a:t>Ciano (verde + azul).</a:t>
            </a:r>
          </a:p>
          <a:p>
            <a:pPr lvl="1" eaLnBrk="1" hangingPunct="1"/>
            <a:r>
              <a:rPr lang="pt-BR" altLang="pt-BR" dirty="0" smtClean="0"/>
              <a:t>Amarelo (vermelho + verde).</a:t>
            </a:r>
          </a:p>
        </p:txBody>
      </p:sp>
    </p:spTree>
    <p:extLst>
      <p:ext uri="{BB962C8B-B14F-4D97-AF65-F5344CB8AC3E}">
        <p14:creationId xmlns:p14="http://schemas.microsoft.com/office/powerpoint/2010/main" val="209074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Definições</a:t>
            </a:r>
            <a:endParaRPr lang="pt-BR" dirty="0" smtClean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028700"/>
            <a:ext cx="4124325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13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Definições</a:t>
            </a:r>
            <a:endParaRPr lang="pt-BR" dirty="0" smtClean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pPr eaLnBrk="1" hangingPunct="1"/>
            <a:r>
              <a:rPr lang="pt-BR" altLang="pt-BR" dirty="0" smtClean="0"/>
              <a:t>Brilho: incorpora a noção acromática da intensidade.</a:t>
            </a:r>
          </a:p>
          <a:p>
            <a:pPr eaLnBrk="1" hangingPunct="1"/>
            <a:endParaRPr lang="pt-BR" altLang="pt-BR" dirty="0" smtClean="0"/>
          </a:p>
          <a:p>
            <a:pPr eaLnBrk="1" hangingPunct="1"/>
            <a:r>
              <a:rPr lang="pt-BR" altLang="pt-BR" dirty="0" smtClean="0"/>
              <a:t>Matiz: é um atributo associado ao comprimento de onda dominante em uma mistura de ondas de luz. Quando dizemos que um objeto é vermelho, estamos nos referindo ao seu matiz.</a:t>
            </a:r>
          </a:p>
          <a:p>
            <a:pPr eaLnBrk="1" hangingPunct="1"/>
            <a:endParaRPr lang="pt-BR" altLang="pt-BR" dirty="0"/>
          </a:p>
          <a:p>
            <a:pPr eaLnBrk="1" hangingPunct="1"/>
            <a:r>
              <a:rPr lang="pt-BR" altLang="pt-BR" dirty="0" smtClean="0"/>
              <a:t>A saturação:  se refere a pureza relativa ou à quantidade de luz branca misturada a uma matiz.</a:t>
            </a:r>
          </a:p>
          <a:p>
            <a:pPr eaLnBrk="1" hangingPunct="1"/>
            <a:endParaRPr lang="pt-BR" altLang="pt-BR" dirty="0"/>
          </a:p>
          <a:p>
            <a:pPr eaLnBrk="1" hangingPunct="1"/>
            <a:r>
              <a:rPr lang="pt-BR" altLang="pt-BR" dirty="0" smtClean="0"/>
              <a:t>A matiz e saturação juntas são chamadas de cromoticidade.</a:t>
            </a:r>
          </a:p>
        </p:txBody>
      </p:sp>
    </p:spTree>
    <p:extLst>
      <p:ext uri="{BB962C8B-B14F-4D97-AF65-F5344CB8AC3E}">
        <p14:creationId xmlns:p14="http://schemas.microsoft.com/office/powerpoint/2010/main" val="377476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Definições</a:t>
            </a:r>
            <a:endParaRPr lang="pt-B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1600200"/>
                <a:ext cx="8229600" cy="4724400"/>
              </a:xfrm>
            </p:spPr>
            <p:txBody>
              <a:bodyPr/>
              <a:lstStyle/>
              <a:p>
                <a:pPr eaLnBrk="1" hangingPunct="1"/>
                <a:r>
                  <a:rPr lang="pt-BR" altLang="pt-BR" dirty="0" smtClean="0"/>
                  <a:t>As quantidades de R,G e B necessárias para formar qualquer  cor em particular são chamadas de valores de </a:t>
                </a:r>
                <a:r>
                  <a:rPr lang="pt-BR" altLang="pt-BR" dirty="0" err="1" smtClean="0"/>
                  <a:t>triestímulo</a:t>
                </a:r>
                <a:r>
                  <a:rPr lang="pt-BR" altLang="pt-BR" dirty="0" smtClean="0"/>
                  <a:t> e expressas como X, Y e Z, </a:t>
                </a:r>
                <a:r>
                  <a:rPr lang="pt-BR" altLang="pt-BR" dirty="0" err="1" smtClean="0"/>
                  <a:t>repectivamente</a:t>
                </a:r>
                <a:r>
                  <a:rPr lang="pt-BR" altLang="pt-BR" dirty="0" smtClean="0"/>
                  <a:t>.</a:t>
                </a:r>
              </a:p>
              <a:p>
                <a:pPr eaLnBrk="1" hangingPunct="1"/>
                <a:r>
                  <a:rPr lang="pt-BR" altLang="pt-BR" dirty="0" smtClean="0"/>
                  <a:t>Uma cor é, então, especificada por seus coeficientes </a:t>
                </a:r>
                <a:r>
                  <a:rPr lang="pt-BR" altLang="pt-BR" dirty="0" err="1" smtClean="0"/>
                  <a:t>tricromáticos</a:t>
                </a:r>
                <a:r>
                  <a:rPr lang="pt-BR" altLang="pt-BR" dirty="0" smtClean="0"/>
                  <a:t>, definidos como:</a:t>
                </a: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alt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alt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altLang="pt-B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r>
                            <a:rPr lang="pt-BR" altLang="pt-B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alt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altLang="pt-B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alt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altLang="pt-B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pt-BR" altLang="pt-BR" dirty="0" smtClean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alt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alt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altLang="pt-B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pt-BR" altLang="pt-BR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altLang="pt-B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altLang="pt-BR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altLang="pt-B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altLang="pt-BR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pt-BR" altLang="pt-BR" dirty="0" smtClean="0"/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pt-BR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t-BR" alt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alt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altLang="pt-B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num>
                        <m:den>
                          <m:r>
                            <a:rPr lang="pt-BR" altLang="pt-BR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altLang="pt-B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altLang="pt-BR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pt-BR" altLang="pt-B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altLang="pt-BR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pt-BR" altLang="pt-BR" dirty="0" smtClean="0"/>
              </a:p>
            </p:txBody>
          </p:sp>
        </mc:Choice>
        <mc:Fallback xmlns="">
          <p:sp>
            <p:nvSpPr>
              <p:cNvPr id="717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724400"/>
              </a:xfrm>
              <a:blipFill rotWithShape="0">
                <a:blip r:embed="rId2"/>
                <a:stretch>
                  <a:fillRect l="-667" t="-90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643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Definições</a:t>
            </a:r>
            <a:endParaRPr lang="pt-BR" dirty="0" smtClean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609600"/>
            <a:ext cx="5410200" cy="60373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591239" y="2209800"/>
                <a:ext cx="20757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pt-B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alt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altLang="pt-B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alt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altLang="pt-BR" sz="24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t-BR" altLang="pt-BR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pt-BR" sz="2400" dirty="0" smtClean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39" y="2209800"/>
                <a:ext cx="2075761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487158" y="2895600"/>
                <a:ext cx="23322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pt-BR" sz="240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t-BR" altLang="pt-BR" sz="2400" b="0" i="1" smtClean="0">
                          <a:latin typeface="Cambria Math" panose="02040503050406030204" pitchFamily="18" charset="0"/>
                        </a:rPr>
                        <m:t>=1−(</m:t>
                      </m:r>
                      <m:r>
                        <a:rPr lang="pt-BR" altLang="pt-BR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altLang="pt-B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altLang="pt-BR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altLang="pt-B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 smtClean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58" y="2895600"/>
                <a:ext cx="2332242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103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Modelos de cores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pPr eaLnBrk="1" hangingPunct="1"/>
            <a:r>
              <a:rPr lang="pt-BR" altLang="pt-BR" dirty="0" smtClean="0"/>
              <a:t>Objetivo é facilitar a especificações de cores em alguma forma padronizada.</a:t>
            </a:r>
          </a:p>
          <a:p>
            <a:pPr eaLnBrk="1" hangingPunct="1"/>
            <a:r>
              <a:rPr lang="pt-BR" altLang="pt-BR" dirty="0" smtClean="0"/>
              <a:t>Os modelos mais utilizados (orientado a hardware) são:</a:t>
            </a:r>
          </a:p>
          <a:p>
            <a:pPr lvl="1" eaLnBrk="1" hangingPunct="1"/>
            <a:r>
              <a:rPr lang="pt-BR" altLang="pt-BR" dirty="0" smtClean="0"/>
              <a:t>RGB (monitores coloridos, câmeras de vídeos).</a:t>
            </a:r>
          </a:p>
          <a:p>
            <a:pPr lvl="1" eaLnBrk="1" hangingPunct="1"/>
            <a:r>
              <a:rPr lang="pt-BR" altLang="pt-BR" dirty="0" smtClean="0"/>
              <a:t>CMY (</a:t>
            </a:r>
            <a:r>
              <a:rPr lang="pt-BR" altLang="pt-BR" dirty="0" err="1" smtClean="0"/>
              <a:t>cyan</a:t>
            </a:r>
            <a:r>
              <a:rPr lang="pt-BR" altLang="pt-BR" dirty="0" smtClean="0"/>
              <a:t>, magenta, </a:t>
            </a:r>
            <a:r>
              <a:rPr lang="pt-BR" altLang="pt-BR" dirty="0" err="1" smtClean="0"/>
              <a:t>yellow</a:t>
            </a:r>
            <a:r>
              <a:rPr lang="pt-BR" altLang="pt-BR" dirty="0" smtClean="0"/>
              <a:t> – ciano, magenta, amarelo).</a:t>
            </a:r>
          </a:p>
          <a:p>
            <a:pPr lvl="1" eaLnBrk="1" hangingPunct="1"/>
            <a:r>
              <a:rPr lang="pt-BR" altLang="pt-BR" dirty="0" smtClean="0"/>
              <a:t>CMYK (</a:t>
            </a:r>
            <a:r>
              <a:rPr lang="pt-BR" altLang="pt-BR" dirty="0" err="1" smtClean="0"/>
              <a:t>cyan</a:t>
            </a:r>
            <a:r>
              <a:rPr lang="pt-BR" altLang="pt-BR" dirty="0" smtClean="0"/>
              <a:t>, magenta, </a:t>
            </a:r>
            <a:r>
              <a:rPr lang="pt-BR" altLang="pt-BR" dirty="0" err="1" smtClean="0"/>
              <a:t>yellow</a:t>
            </a:r>
            <a:r>
              <a:rPr lang="pt-BR" altLang="pt-BR" dirty="0" smtClean="0"/>
              <a:t>, </a:t>
            </a:r>
            <a:r>
              <a:rPr lang="pt-BR" altLang="pt-BR" dirty="0" err="1" smtClean="0"/>
              <a:t>black</a:t>
            </a:r>
            <a:r>
              <a:rPr lang="pt-BR" altLang="pt-BR" dirty="0" smtClean="0"/>
              <a:t> – ciano, magenta, amarelo e preto) para a impressão colorida.</a:t>
            </a:r>
          </a:p>
          <a:p>
            <a:pPr lvl="1" eaLnBrk="1" hangingPunct="1"/>
            <a:r>
              <a:rPr lang="pt-BR" altLang="pt-BR" dirty="0" smtClean="0"/>
              <a:t>HSI (</a:t>
            </a:r>
            <a:r>
              <a:rPr lang="pt-BR" altLang="pt-BR" dirty="0" err="1" smtClean="0"/>
              <a:t>hue</a:t>
            </a:r>
            <a:r>
              <a:rPr lang="pt-BR" altLang="pt-BR" dirty="0" smtClean="0"/>
              <a:t>, </a:t>
            </a:r>
            <a:r>
              <a:rPr lang="pt-BR" altLang="pt-BR" dirty="0" err="1" smtClean="0"/>
              <a:t>saturation</a:t>
            </a:r>
            <a:r>
              <a:rPr lang="pt-BR" altLang="pt-BR" dirty="0" smtClean="0"/>
              <a:t>, </a:t>
            </a:r>
            <a:r>
              <a:rPr lang="pt-BR" altLang="pt-BR" dirty="0" err="1" smtClean="0"/>
              <a:t>intensity</a:t>
            </a:r>
            <a:r>
              <a:rPr lang="pt-BR" altLang="pt-BR" dirty="0" smtClean="0"/>
              <a:t> – matiz, saturação, intensidade) que corresponde estreitamente à forma como os seres humanos descrevem e interpretam as cores.</a:t>
            </a:r>
          </a:p>
        </p:txBody>
      </p:sp>
    </p:spTree>
    <p:extLst>
      <p:ext uri="{BB962C8B-B14F-4D97-AF65-F5344CB8AC3E}">
        <p14:creationId xmlns:p14="http://schemas.microsoft.com/office/powerpoint/2010/main" val="182442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RGB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371600"/>
            <a:ext cx="6019800" cy="491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2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RGB</a:t>
            </a:r>
            <a:endParaRPr lang="pt-B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1600200"/>
                <a:ext cx="8229600" cy="4724400"/>
              </a:xfrm>
            </p:spPr>
            <p:txBody>
              <a:bodyPr/>
              <a:lstStyle/>
              <a:p>
                <a:pPr eaLnBrk="1" hangingPunct="1"/>
                <a:r>
                  <a:rPr lang="pt-BR" altLang="pt-BR" dirty="0" smtClean="0"/>
                  <a:t>O número de bits utilizados para representar cada pixel em espaço RGB é chamado de profundidade de pixel.</a:t>
                </a:r>
              </a:p>
              <a:p>
                <a:pPr eaLnBrk="1" hangingPunct="1"/>
                <a:r>
                  <a:rPr lang="pt-BR" altLang="pt-BR" dirty="0" smtClean="0"/>
                  <a:t>Exemplo: uma imagem em que cada componente tenha 8 bits tem uma profundidade de 24 bits.</a:t>
                </a:r>
              </a:p>
              <a:p>
                <a:pPr eaLnBrk="1" hangingPunct="1"/>
                <a:endParaRPr lang="pt-BR" altLang="pt-BR" dirty="0"/>
              </a:p>
              <a:p>
                <a:pPr eaLnBrk="1" hangingPunct="1"/>
                <a:r>
                  <a:rPr lang="pt-BR" altLang="pt-BR" dirty="0" smtClean="0"/>
                  <a:t>O termo </a:t>
                </a:r>
                <a:r>
                  <a:rPr lang="pt-BR" altLang="pt-BR" i="1" dirty="0" err="1" smtClean="0"/>
                  <a:t>full</a:t>
                </a:r>
                <a:r>
                  <a:rPr lang="pt-BR" altLang="pt-BR" i="1" dirty="0" smtClean="0"/>
                  <a:t>-color</a:t>
                </a:r>
                <a:r>
                  <a:rPr lang="pt-BR" altLang="pt-BR" dirty="0" smtClean="0"/>
                  <a:t> ou simplesmente imagem colorida costuma ser utilizado para expressar uma imagem de cores RGB de 24 bits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alt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sSup>
                      <m:sSupPr>
                        <m:ctrlPr>
                          <a:rPr lang="pt-BR" alt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pt-BR" alt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altLang="pt-BR" b="0" i="1" smtClean="0">
                        <a:latin typeface="Cambria Math" panose="02040503050406030204" pitchFamily="18" charset="0"/>
                      </a:rPr>
                      <m:t>=16.777.216</m:t>
                    </m:r>
                  </m:oMath>
                </a14:m>
                <a:endParaRPr lang="pt-BR" altLang="pt-BR" i="1" dirty="0" smtClean="0"/>
              </a:p>
            </p:txBody>
          </p:sp>
        </mc:Choice>
        <mc:Fallback xmlns="">
          <p:sp>
            <p:nvSpPr>
              <p:cNvPr id="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724400"/>
              </a:xfrm>
              <a:blipFill rotWithShape="0">
                <a:blip r:embed="rId2"/>
                <a:stretch>
                  <a:fillRect l="-667" t="-903" r="-1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553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RGB</a:t>
            </a:r>
            <a:endParaRPr lang="pt-BR" dirty="0" smtClean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524000"/>
            <a:ext cx="4495800" cy="481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09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CMY e CMYK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 maioria dos dispositivos que depositam pigmentos coloridos sobre o papel (impressoras e copiadoras) requer dados de entrada CMY.</a:t>
            </a:r>
          </a:p>
          <a:p>
            <a:r>
              <a:rPr lang="pt-BR" dirty="0" smtClean="0"/>
              <a:t>Ou realizam internamente uma conversão de RGB a CMY.</a:t>
            </a:r>
          </a:p>
          <a:p>
            <a:r>
              <a:rPr lang="pt-BR" dirty="0" smtClean="0"/>
              <a:t>As cores são normalizadas.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4038600"/>
            <a:ext cx="3124200" cy="269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68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Definições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 altLang="pt-BR" dirty="0" smtClean="0"/>
              <a:t>A cor é um poderoso descritor que muitas vezes simplifica a identificação do objeto e sua extração de uma cena.</a:t>
            </a:r>
          </a:p>
          <a:p>
            <a:pPr eaLnBrk="1" hangingPunct="1"/>
            <a:r>
              <a:rPr lang="pt-BR" altLang="pt-BR" dirty="0" smtClean="0"/>
              <a:t>Os seres humanos são capazes de discernir milhares de tons e intensidades de cor, em comparação com apenas duas dúzias de tons de cinza.</a:t>
            </a:r>
          </a:p>
          <a:p>
            <a:pPr eaLnBrk="1" hangingPunct="1"/>
            <a:r>
              <a:rPr lang="pt-BR" altLang="pt-BR" dirty="0" smtClean="0"/>
              <a:t>Duas grandes áreas:</a:t>
            </a:r>
          </a:p>
          <a:p>
            <a:pPr lvl="1" eaLnBrk="1" hangingPunct="1"/>
            <a:r>
              <a:rPr lang="pt-BR" altLang="pt-BR" dirty="0" smtClean="0"/>
              <a:t>processamento de imagem colorida;</a:t>
            </a:r>
          </a:p>
          <a:p>
            <a:pPr lvl="1" eaLnBrk="1" hangingPunct="1"/>
            <a:r>
              <a:rPr lang="pt-BR" altLang="pt-BR" dirty="0" err="1" smtClean="0"/>
              <a:t>pseudocres</a:t>
            </a:r>
            <a:r>
              <a:rPr lang="pt-BR" altLang="pt-BR" dirty="0" smtClean="0"/>
              <a:t>.</a:t>
            </a:r>
          </a:p>
          <a:p>
            <a:pPr lvl="1" eaLnBrk="1" hangingPunct="1"/>
            <a:endParaRPr lang="pt-BR" altLang="pt-B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CMY e CMYK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Quantidades iguais de ciano, magenta e amarelo deve produzir o preto (aparência turva).</a:t>
            </a:r>
          </a:p>
          <a:p>
            <a:r>
              <a:rPr lang="pt-BR" dirty="0" smtClean="0"/>
              <a:t>Na prática, uma quarta cor (preto) é adicionada gerando o modelo de cor CMYK.</a:t>
            </a:r>
          </a:p>
          <a:p>
            <a:r>
              <a:rPr lang="pt-BR" dirty="0" smtClean="0"/>
              <a:t>Assim, quando os profissionais da indústria gráfica falam de “impressão a quatro cores”, eles estão se referindo às três cores do modelo de cores CMY mais o preto.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510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HSI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Os modelos anteriores são adequados para Hardwares.</a:t>
            </a:r>
          </a:p>
          <a:p>
            <a:r>
              <a:rPr lang="pt-BR" dirty="0" smtClean="0"/>
              <a:t>Utiliza o cubo RBG para formar o espaço HSI.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69613"/>
            <a:ext cx="6629400" cy="401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9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HSI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Os modelos anteriores são adequados para Hardwares.</a:t>
            </a:r>
          </a:p>
          <a:p>
            <a:r>
              <a:rPr lang="pt-BR" dirty="0" smtClean="0"/>
              <a:t>Utiliza o cubo RBG para formar o espaço HSI.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496278"/>
            <a:ext cx="6096000" cy="416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1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RGB para HSI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ço Reservado para Conteúdo 1"/>
              <p:cNvSpPr>
                <a:spLocks noGrp="1"/>
              </p:cNvSpPr>
              <p:nvPr>
                <p:ph idx="1"/>
              </p:nvPr>
            </p:nvSpPr>
            <p:spPr>
              <a:xfrm>
                <a:off x="434454" y="1219200"/>
                <a:ext cx="8229600" cy="54102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     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𝑠𝑒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360−</m:t>
                                </m:r>
                                <m:r>
                                  <m:rPr>
                                    <m:brk m:alnAt="7"/>
                                  </m:rP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𝑠𝑒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 smtClean="0"/>
              </a:p>
              <a:p>
                <a:pPr marL="0" indent="0">
                  <a:buNone/>
                </a:pPr>
                <a:endParaRPr lang="pt-BR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>
                                    <m:fPr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</m:d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</m:d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  <m: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+(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  <m:r>
                                        <a:rPr lang="pt-B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  <m:sSup>
                                        <m:sSup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pt-BR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1/</m:t>
                                          </m:r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pt-BR" dirty="0" smtClean="0"/>
              </a:p>
              <a:p>
                <a:pPr marL="0" indent="0">
                  <a:buNone/>
                </a:pPr>
                <a:r>
                  <a:rPr lang="pt-BR" dirty="0" smtClean="0"/>
                  <a:t>Saturação S,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pt-BR" dirty="0" smtClean="0"/>
              </a:p>
              <a:p>
                <a:pPr marL="0" indent="0">
                  <a:buNone/>
                </a:pPr>
                <a:r>
                  <a:rPr lang="pt-BR" dirty="0" smtClean="0"/>
                  <a:t>Intensidade I,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 smtClean="0"/>
              </a:p>
              <a:p>
                <a:pPr marL="0" indent="0">
                  <a:buNone/>
                </a:pPr>
                <a:r>
                  <a:rPr lang="pt-BR" dirty="0" smtClean="0"/>
                  <a:t>Presume-se que RGB tenham sido normalizados [0,1].</a:t>
                </a:r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2" name="Espaço Reservado para Conteúd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4454" y="1219200"/>
                <a:ext cx="8229600" cy="5410200"/>
              </a:xfrm>
              <a:blipFill rotWithShape="0">
                <a:blip r:embed="rId2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358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HSI para RGB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ço Reservado para Conteúdo 1"/>
              <p:cNvSpPr>
                <a:spLocks noGrp="1"/>
              </p:cNvSpPr>
              <p:nvPr>
                <p:ph idx="1"/>
              </p:nvPr>
            </p:nvSpPr>
            <p:spPr>
              <a:xfrm>
                <a:off x="434454" y="1219200"/>
                <a:ext cx="8229600" cy="54102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pt-BR" dirty="0" smtClean="0"/>
                  <a:t>Presume-se que HSI tenham sido normalizados [0,1].</a:t>
                </a:r>
              </a:p>
              <a:p>
                <a:pPr marL="0" indent="0">
                  <a:buNone/>
                </a:pPr>
                <a:r>
                  <a:rPr lang="pt-BR" dirty="0" smtClean="0"/>
                  <a:t>As equações dependem do valor de H.</a:t>
                </a:r>
              </a:p>
              <a:p>
                <a:pPr marL="0" indent="0">
                  <a:buNone/>
                </a:pPr>
                <a:r>
                  <a:rPr lang="pt-BR" dirty="0" smtClean="0"/>
                  <a:t>Começamos multiplicando H por 360º.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r>
                  <a:rPr lang="pt-BR" b="1" dirty="0" smtClean="0"/>
                  <a:t>Setor RG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(0º ≤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&lt;120º</m:t>
                    </m:r>
                  </m:oMath>
                </a14:m>
                <a:r>
                  <a:rPr lang="pt-BR" dirty="0" smtClean="0"/>
                  <a:t>): Quando H estiver neste setor, os componentes RGB são dados pelas equações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func>
                                <m:func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func>
                            </m:num>
                            <m:den>
                              <m:func>
                                <m:func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(60º−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den>
                          </m:f>
                        </m:e>
                      </m:d>
                    </m:oMath>
                  </m:oMathPara>
                </a14:m>
                <a:endParaRPr lang="pt-BR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2" name="Espaço Reservado para Conteúd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4454" y="1219200"/>
                <a:ext cx="8229600" cy="5410200"/>
              </a:xfrm>
              <a:blipFill rotWithShape="0">
                <a:blip r:embed="rId2"/>
                <a:stretch>
                  <a:fillRect l="-1111" t="-78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081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HSI para RGB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ço Reservado para Conteúdo 1"/>
              <p:cNvSpPr>
                <a:spLocks noGrp="1"/>
              </p:cNvSpPr>
              <p:nvPr>
                <p:ph idx="1"/>
              </p:nvPr>
            </p:nvSpPr>
            <p:spPr>
              <a:xfrm>
                <a:off x="434454" y="1524000"/>
                <a:ext cx="8229600" cy="51054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pt-BR" b="1" dirty="0" smtClean="0"/>
                  <a:t>Setor GB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(120º 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&lt;240º</m:t>
                    </m:r>
                  </m:oMath>
                </a14:m>
                <a:r>
                  <a:rPr lang="pt-BR" dirty="0" smtClean="0"/>
                  <a:t>): Quando H estiver neste setor.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−120º</m:t>
                      </m:r>
                    </m:oMath>
                  </m:oMathPara>
                </a14:m>
                <a:endParaRPr lang="pt-BR" dirty="0" smtClean="0"/>
              </a:p>
              <a:p>
                <a:pPr marL="0" indent="0">
                  <a:buNone/>
                </a:pPr>
                <a:r>
                  <a:rPr lang="pt-BR" dirty="0" smtClean="0"/>
                  <a:t>E então os componentes RGB serão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func>
                                <m:func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func>
                            </m:num>
                            <m:den>
                              <m:func>
                                <m:func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(60º−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den>
                          </m:f>
                        </m:e>
                      </m:d>
                    </m:oMath>
                  </m:oMathPara>
                </a14:m>
                <a:endParaRPr lang="pt-BR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2" name="Espaço Reservado para Conteúd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4454" y="1524000"/>
                <a:ext cx="8229600" cy="5105400"/>
              </a:xfrm>
              <a:blipFill rotWithShape="0">
                <a:blip r:embed="rId2"/>
                <a:stretch>
                  <a:fillRect l="-1111" t="-8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341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HSI para RGB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ço Reservado para Conteúdo 1"/>
              <p:cNvSpPr>
                <a:spLocks noGrp="1"/>
              </p:cNvSpPr>
              <p:nvPr>
                <p:ph idx="1"/>
              </p:nvPr>
            </p:nvSpPr>
            <p:spPr>
              <a:xfrm>
                <a:off x="434454" y="1524000"/>
                <a:ext cx="8229600" cy="51054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pt-BR" b="1" dirty="0" smtClean="0"/>
                  <a:t>Setor BR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(240º 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&lt;360º</m:t>
                    </m:r>
                  </m:oMath>
                </a14:m>
                <a:r>
                  <a:rPr lang="pt-BR" dirty="0" smtClean="0"/>
                  <a:t>): Quando H estiver neste setor.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−240º</m:t>
                      </m:r>
                    </m:oMath>
                  </m:oMathPara>
                </a14:m>
                <a:endParaRPr lang="pt-BR" dirty="0" smtClean="0"/>
              </a:p>
              <a:p>
                <a:pPr marL="0" indent="0">
                  <a:buNone/>
                </a:pPr>
                <a:r>
                  <a:rPr lang="pt-BR" dirty="0" smtClean="0"/>
                  <a:t>E então os componentes RGB serão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func>
                                <m:func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func>
                            </m:num>
                            <m:den>
                              <m:func>
                                <m:func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(60º−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den>
                          </m:f>
                        </m:e>
                      </m:d>
                    </m:oMath>
                  </m:oMathPara>
                </a14:m>
                <a:endParaRPr lang="pt-BR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2" name="Espaço Reservado para Conteúd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4454" y="1524000"/>
                <a:ext cx="8229600" cy="5105400"/>
              </a:xfrm>
              <a:blipFill rotWithShape="0">
                <a:blip r:embed="rId2"/>
                <a:stretch>
                  <a:fillRect l="-1111" t="-8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515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Fatiamento por intensidade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34454" y="1524000"/>
            <a:ext cx="8229600" cy="5105400"/>
          </a:xfrm>
        </p:spPr>
        <p:txBody>
          <a:bodyPr/>
          <a:lstStyle/>
          <a:p>
            <a:r>
              <a:rPr lang="pt-BR" dirty="0" smtClean="0"/>
              <a:t>Também chamadas de cores falsas consiste em atribuir cores a valores de cinza com base em determinados critérios. (pseudocores).</a:t>
            </a:r>
          </a:p>
          <a:p>
            <a:r>
              <a:rPr lang="pt-BR" dirty="0" smtClean="0"/>
              <a:t>Se uma imagem for interpretada por uma função 3-D, o método pode ser visto em termos do posicionamento de planos paralelos ao plano de coordenadas da imagem.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7258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Fatiamento por intensidade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24000"/>
            <a:ext cx="594360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4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Fatiamento por intensidade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Se uma cor diferente for atribuída a cada lado do plano mostrado na figura anterior, qualquer pixel cujo nível de intensidade estiver acima do plano estará codificado com uma cor e qualquer pixel abaixo do plano será codificado com a outra.</a:t>
            </a:r>
          </a:p>
          <a:p>
            <a:r>
              <a:rPr lang="pt-BR" dirty="0" smtClean="0"/>
              <a:t>O resultado é uma imagem com duas cores.</a:t>
            </a:r>
          </a:p>
          <a:p>
            <a:r>
              <a:rPr lang="pt-BR" dirty="0" smtClean="0"/>
              <a:t>Pode controlar a aparência movendo o plano do fatiamento para cima ou para baixo ao longo do eixo de intensidade.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Definições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1752600"/>
          </a:xfrm>
        </p:spPr>
        <p:txBody>
          <a:bodyPr/>
          <a:lstStyle/>
          <a:p>
            <a:pPr eaLnBrk="1" hangingPunct="1"/>
            <a:r>
              <a:rPr lang="pt-BR" altLang="pt-BR" dirty="0" smtClean="0"/>
              <a:t>Em 1666, Isaac Newton apresentou o espectro de cores com 6 amplas regiões: Violeta, azul, verde, amarelo, laranja e vermelho.</a:t>
            </a:r>
          </a:p>
          <a:p>
            <a:pPr lvl="1" eaLnBrk="1" hangingPunct="1"/>
            <a:endParaRPr lang="pt-BR" altLang="pt-BR" dirty="0" smtClean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1" y="3200400"/>
            <a:ext cx="8912506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4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Fatiamento por intensidade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ço Reservado para Conteúdo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 smtClean="0"/>
                  <a:t>Formalmente, a técnica pode ser resumida como  segue.</a:t>
                </a:r>
              </a:p>
              <a:p>
                <a:r>
                  <a:rPr lang="pt-BR" dirty="0" smtClean="0"/>
                  <a:t>Com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[0,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pt-BR" dirty="0" smtClean="0"/>
                  <a:t> representando a escala de cinza.</a:t>
                </a:r>
              </a:p>
              <a:p>
                <a:r>
                  <a:rPr lang="pt-BR" dirty="0" smtClean="0"/>
                  <a:t>Fazemos com que o nível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 smtClean="0"/>
                  <a:t> represente o preto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=0]</m:t>
                    </m:r>
                  </m:oMath>
                </a14:m>
                <a:r>
                  <a:rPr lang="pt-BR" dirty="0" smtClean="0"/>
                  <a:t> e o nível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pt-BR" dirty="0" smtClean="0"/>
                  <a:t> represente o branco 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pt-BR" dirty="0" smtClean="0"/>
                  <a:t>.</a:t>
                </a:r>
              </a:p>
              <a:p>
                <a:r>
                  <a:rPr lang="pt-BR" dirty="0" smtClean="0"/>
                  <a:t>Suponha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pt-BR" dirty="0" smtClean="0"/>
                  <a:t> planos perpendiculares ao eixo de intensidade sejam definidos nos níveis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 smtClean="0"/>
                  <a:t>, ...,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pt-BR" dirty="0" smtClean="0"/>
                  <a:t>. Então, considerando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pt-BR" dirty="0" smtClean="0"/>
                  <a:t>, os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pt-BR" dirty="0" smtClean="0"/>
                  <a:t> planos particionam a escala de cinza em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pt-BR" dirty="0" smtClean="0"/>
                  <a:t> intervalos,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pt-BR" dirty="0" smtClean="0"/>
                  <a:t>.</a:t>
                </a:r>
              </a:p>
              <a:p>
                <a:r>
                  <a:rPr lang="pt-BR" dirty="0" smtClean="0"/>
                  <a:t>As atribuições de intensidade às cores são feitas de acordo com a relação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pt-BR" dirty="0" smtClean="0"/>
                  <a:t> se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)∈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2" name="Espaço Reservado para Conteúd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875" r="-1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939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Fatiamento por intensidade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ço Reservado para Conteúdo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 smtClean="0"/>
                  <a:t>Na qual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pt-BR" dirty="0" smtClean="0"/>
                  <a:t> é associada ao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−é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𝑠𝑖𝑚𝑜</m:t>
                    </m:r>
                  </m:oMath>
                </a14:m>
                <a:r>
                  <a:rPr lang="pt-BR" dirty="0" smtClean="0"/>
                  <a:t> intervalo de intensidade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pt-BR" dirty="0" smtClean="0"/>
                  <a:t> definido pelos planos de partição em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pt-BR" dirty="0" smtClean="0"/>
                  <a:t> 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</a:rPr>
                      <m:t>l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pt-BR" dirty="0" smtClean="0"/>
                  <a:t> </a:t>
                </a:r>
                <a:endParaRPr lang="pt-BR" dirty="0"/>
              </a:p>
            </p:txBody>
          </p:sp>
        </mc:Choice>
        <mc:Fallback xmlns="">
          <p:sp>
            <p:nvSpPr>
              <p:cNvPr id="2" name="Espaço Reservado para Conteúd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8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2811936"/>
            <a:ext cx="4867275" cy="374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8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Exemplo padrão de teste radiação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1828800"/>
            <a:ext cx="851858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Exemplo imagem de solda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82" y="1524000"/>
            <a:ext cx="8873836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64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Transformações de intensidade por cores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1752600"/>
            <a:ext cx="5410200" cy="459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6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Salientar explosivos em bagagens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81" y="1752600"/>
            <a:ext cx="9059779" cy="318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1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Salientar explosivos em bagagens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0"/>
            <a:ext cx="884936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20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Combinar imagem monocromática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5000"/>
            <a:ext cx="7708669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6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Cidade Washington, D.C.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1552432"/>
            <a:ext cx="4343401" cy="410988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588" y="1526275"/>
            <a:ext cx="4466576" cy="4162568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2224610" y="57912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R</a:t>
            </a:r>
            <a:endParaRPr lang="pt-BR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6626187" y="57912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G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0164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Cidade Washington, D.C.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224610" y="57912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B</a:t>
            </a:r>
            <a:endParaRPr lang="pt-BR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6028554" y="5688843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Infra vermelho</a:t>
            </a:r>
            <a:endParaRPr lang="pt-BR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1445048"/>
            <a:ext cx="4249666" cy="411755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096" y="1524000"/>
            <a:ext cx="4081792" cy="403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44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Definições</a:t>
            </a:r>
            <a:endParaRPr lang="pt-BR" dirty="0" smtClean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1752600"/>
          </a:xfrm>
        </p:spPr>
        <p:txBody>
          <a:bodyPr/>
          <a:lstStyle/>
          <a:p>
            <a:pPr eaLnBrk="1" hangingPunct="1"/>
            <a:r>
              <a:rPr lang="pt-BR" altLang="pt-BR" dirty="0" smtClean="0"/>
              <a:t>Basicamente, as cores percebidas pelos humanos e outros animais em um objeto são determinadas pela natureza da luz refletida pelo objeto.</a:t>
            </a:r>
          </a:p>
          <a:p>
            <a:pPr lvl="1" eaLnBrk="1" hangingPunct="1"/>
            <a:endParaRPr lang="pt-BR" altLang="pt-BR" dirty="0" smtClean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46" y="3124200"/>
            <a:ext cx="8616841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03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Cidade Washington, D.C.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2514600" y="6365330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Combinação das 3 imagens (RGB)</a:t>
            </a:r>
            <a:endParaRPr lang="pt-BR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295400"/>
            <a:ext cx="5181600" cy="510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16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Cidade Washington, D.C.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1722502" y="6071264"/>
            <a:ext cx="5088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/>
              <a:t>Substituição da componente R pelo infravermelho</a:t>
            </a:r>
          </a:p>
          <a:p>
            <a:pPr marL="285750" indent="-285750">
              <a:buFontTx/>
              <a:buChar char="-"/>
            </a:pPr>
            <a:r>
              <a:rPr lang="pt-BR" sz="1600" b="1" dirty="0" smtClean="0"/>
              <a:t>Biomassa: vermelho</a:t>
            </a:r>
          </a:p>
          <a:p>
            <a:pPr marL="285750" indent="-285750">
              <a:buFontTx/>
              <a:buChar char="-"/>
            </a:pPr>
            <a:r>
              <a:rPr lang="pt-BR" sz="1600" b="1" dirty="0" smtClean="0"/>
              <a:t>Estrutura de concreto (Homem ): Azul</a:t>
            </a:r>
            <a:endParaRPr lang="pt-BR" sz="1600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428" y="1371599"/>
            <a:ext cx="4724400" cy="469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2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Processamento de histograma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Não é conveniente equalizar os componentes de uma imagem colorida de maneira independente. Resulta em erros no arranjo das cores.</a:t>
            </a:r>
          </a:p>
          <a:p>
            <a:r>
              <a:rPr lang="pt-BR" dirty="0" smtClean="0"/>
              <a:t>A forma mais comum é utilizar o espaço de cores HSI.</a:t>
            </a:r>
          </a:p>
          <a:p>
            <a:r>
              <a:rPr lang="pt-BR" dirty="0" smtClean="0"/>
              <a:t>A técnica é equalizar a componente I (intensidade), sem alterar a matiz e a saturação.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004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Processamento de histograma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512627"/>
            <a:ext cx="5410200" cy="53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9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Suavização e aguçamento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ço Reservado para Conteúdo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257800"/>
              </a:xfrm>
            </p:spPr>
            <p:txBody>
              <a:bodyPr/>
              <a:lstStyle/>
              <a:p>
                <a:r>
                  <a:rPr lang="pt-BR" dirty="0" smtClean="0"/>
                  <a:t>Utilizamos a mesma técnica para uma imagem em tons de cinza. Porém, em vez de valores de intensidade escalar, lidamos com vetores de componentes, ou seja,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𝒄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pt-B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pt-BR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b="1" dirty="0" smtClean="0"/>
              </a:p>
              <a:p>
                <a:pPr marL="0" indent="0" algn="just">
                  <a:buNone/>
                </a:pPr>
                <a:r>
                  <a:rPr lang="pt-BR" dirty="0" smtClean="0"/>
                  <a:t>Considere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</m:oMath>
                </a14:m>
                <a:r>
                  <a:rPr lang="pt-BR" dirty="0" smtClean="0"/>
                  <a:t> expressa, em uma imagem colorida RGB, o conjunto de coordenadas que define uma vizinhança centralizada em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, a média dos vetores RGB nessa vizinhança é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acc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brk m:alnAt="23"/>
                            </m:rPr>
                            <a:rPr lang="pt-B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)∈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t-BR" dirty="0" smtClean="0"/>
              </a:p>
            </p:txBody>
          </p:sp>
        </mc:Choice>
        <mc:Fallback xmlns="">
          <p:sp>
            <p:nvSpPr>
              <p:cNvPr id="2" name="Espaço Reservado para Conteúd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257800"/>
              </a:xfrm>
              <a:blipFill rotWithShape="0">
                <a:blip r:embed="rId2"/>
                <a:stretch>
                  <a:fillRect l="-1111" t="-812" r="-11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148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Exemplo usando a média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371600"/>
            <a:ext cx="5731146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9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Exemplo usando a </a:t>
            </a:r>
            <a:r>
              <a:rPr lang="pt-BR" dirty="0" smtClean="0"/>
              <a:t>média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2085975"/>
            <a:ext cx="790575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3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Resultado máscara 5x5 RGB / HSI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5" y="1752600"/>
            <a:ext cx="8893629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13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 smtClean="0"/>
              <a:t>Resultado máscara 5x5 com Laplaciano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76400"/>
            <a:ext cx="8940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1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Definições</a:t>
            </a:r>
            <a:endParaRPr lang="pt-BR" dirty="0" smtClean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pPr eaLnBrk="1" hangingPunct="1"/>
            <a:r>
              <a:rPr lang="pt-BR" altLang="pt-BR" dirty="0" smtClean="0"/>
              <a:t>Exemplo: objetos verdes refletem a luz com comprimento de onda primariamente no intervalo de 500 a 570 </a:t>
            </a:r>
            <a:r>
              <a:rPr lang="pt-BR" altLang="pt-BR" dirty="0" err="1" smtClean="0"/>
              <a:t>nm</a:t>
            </a:r>
            <a:r>
              <a:rPr lang="pt-BR" altLang="pt-BR" dirty="0" smtClean="0"/>
              <a:t> enquanto absorvem a maior parte da energia de outros comprimentos de onda.</a:t>
            </a:r>
          </a:p>
          <a:p>
            <a:pPr eaLnBrk="1" hangingPunct="1"/>
            <a:r>
              <a:rPr lang="pt-BR" altLang="pt-BR" dirty="0" smtClean="0"/>
              <a:t>Se a luz for acromática (sem cores), seu único atributo será sua intensidade, ou quantidade. A luz acromática é aquela que se vê em um aparelho de televisão preto e branco.</a:t>
            </a:r>
          </a:p>
          <a:p>
            <a:pPr eaLnBrk="1" hangingPunct="1"/>
            <a:r>
              <a:rPr lang="pt-BR" altLang="pt-BR" dirty="0" smtClean="0"/>
              <a:t>Três valores básicos são utilizados para descrever a qualidade de uma fonte de luz cromática:</a:t>
            </a:r>
          </a:p>
          <a:p>
            <a:pPr lvl="1" eaLnBrk="1" hangingPunct="1"/>
            <a:r>
              <a:rPr lang="pt-BR" altLang="pt-BR" dirty="0" smtClean="0"/>
              <a:t>Radiância, </a:t>
            </a:r>
            <a:r>
              <a:rPr lang="pt-BR" altLang="pt-BR" dirty="0" err="1" smtClean="0"/>
              <a:t>Luminância</a:t>
            </a:r>
            <a:r>
              <a:rPr lang="pt-BR" altLang="pt-BR" dirty="0" smtClean="0"/>
              <a:t> e Brilho.</a:t>
            </a:r>
          </a:p>
          <a:p>
            <a:pPr lvl="1" eaLnBrk="1" hangingPunct="1"/>
            <a:endParaRPr lang="pt-BR" altLang="pt-BR" dirty="0" smtClean="0"/>
          </a:p>
        </p:txBody>
      </p:sp>
    </p:spTree>
    <p:extLst>
      <p:ext uri="{BB962C8B-B14F-4D97-AF65-F5344CB8AC3E}">
        <p14:creationId xmlns:p14="http://schemas.microsoft.com/office/powerpoint/2010/main" val="369758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Definições</a:t>
            </a:r>
            <a:endParaRPr lang="pt-BR" dirty="0" smtClean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pPr eaLnBrk="1" hangingPunct="1"/>
            <a:r>
              <a:rPr lang="pt-BR" altLang="pt-BR" dirty="0" smtClean="0"/>
              <a:t>Radiância: é a quantidade total de energia que fui da fonte de luz normalmente e é medida em watts (W).</a:t>
            </a:r>
          </a:p>
          <a:p>
            <a:pPr eaLnBrk="1" hangingPunct="1"/>
            <a:endParaRPr lang="pt-BR" altLang="pt-BR" dirty="0" smtClean="0"/>
          </a:p>
          <a:p>
            <a:pPr eaLnBrk="1" hangingPunct="1"/>
            <a:r>
              <a:rPr lang="pt-BR" altLang="pt-BR" dirty="0" err="1" smtClean="0"/>
              <a:t>Luminância</a:t>
            </a:r>
            <a:r>
              <a:rPr lang="pt-BR" altLang="pt-BR" dirty="0" smtClean="0"/>
              <a:t>: medida de lumens (</a:t>
            </a:r>
            <a:r>
              <a:rPr lang="pt-BR" altLang="pt-BR" dirty="0" err="1" smtClean="0"/>
              <a:t>lm</a:t>
            </a:r>
            <a:r>
              <a:rPr lang="pt-BR" altLang="pt-BR" dirty="0" smtClean="0"/>
              <a:t>), mede a fonte de luz.</a:t>
            </a:r>
          </a:p>
          <a:p>
            <a:pPr eaLnBrk="1" hangingPunct="1"/>
            <a:endParaRPr lang="pt-BR" altLang="pt-BR" dirty="0" smtClean="0"/>
          </a:p>
          <a:p>
            <a:pPr eaLnBrk="1" hangingPunct="1"/>
            <a:r>
              <a:rPr lang="pt-BR" altLang="pt-BR" dirty="0" smtClean="0"/>
              <a:t>Brilho: é um descritor subjetivo, praticamente impossível de ser medido. Ele incorpora a noção acromática de intensidade e é um dos principais fatores na descrição da sensação de cores.</a:t>
            </a:r>
            <a:endParaRPr lang="pt-BR" altLang="pt-BR" dirty="0"/>
          </a:p>
          <a:p>
            <a:pPr eaLnBrk="1" hangingPunct="1"/>
            <a:endParaRPr lang="pt-BR" altLang="pt-BR" dirty="0" smtClean="0"/>
          </a:p>
        </p:txBody>
      </p:sp>
    </p:spTree>
    <p:extLst>
      <p:ext uri="{BB962C8B-B14F-4D97-AF65-F5344CB8AC3E}">
        <p14:creationId xmlns:p14="http://schemas.microsoft.com/office/powerpoint/2010/main" val="410463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Definições</a:t>
            </a:r>
            <a:endParaRPr lang="pt-BR" dirty="0" smtClean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2514600"/>
          </a:xfrm>
        </p:spPr>
        <p:txBody>
          <a:bodyPr/>
          <a:lstStyle/>
          <a:p>
            <a:pPr eaLnBrk="1" hangingPunct="1"/>
            <a:r>
              <a:rPr lang="pt-BR" altLang="pt-BR" dirty="0" smtClean="0"/>
              <a:t>Os cones (6 a 7 milhões) são os sensores dos olhos responsáveis pela visão das cores.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514600"/>
            <a:ext cx="5638800" cy="409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04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Definições</a:t>
            </a:r>
            <a:endParaRPr lang="pt-BR" dirty="0" smtClean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pPr eaLnBrk="1" hangingPunct="1"/>
            <a:r>
              <a:rPr lang="pt-BR" altLang="pt-BR" dirty="0" smtClean="0"/>
              <a:t>São divididos em três principais categorias de sensoriamento, aproximadamente correspondentes ao </a:t>
            </a:r>
          </a:p>
          <a:p>
            <a:pPr lvl="1" eaLnBrk="1" hangingPunct="1"/>
            <a:r>
              <a:rPr lang="pt-BR" altLang="pt-BR" dirty="0" smtClean="0"/>
              <a:t>Vermelho;</a:t>
            </a:r>
          </a:p>
          <a:p>
            <a:pPr lvl="1" eaLnBrk="1" hangingPunct="1"/>
            <a:r>
              <a:rPr lang="pt-BR" altLang="pt-BR" dirty="0" smtClean="0"/>
              <a:t>Verde;</a:t>
            </a:r>
          </a:p>
          <a:p>
            <a:pPr lvl="1" eaLnBrk="1" hangingPunct="1"/>
            <a:r>
              <a:rPr lang="pt-BR" altLang="pt-BR" dirty="0" smtClean="0"/>
              <a:t>azul.</a:t>
            </a:r>
          </a:p>
          <a:p>
            <a:pPr eaLnBrk="1" hangingPunct="1"/>
            <a:r>
              <a:rPr lang="pt-BR" altLang="pt-BR" dirty="0" smtClean="0"/>
              <a:t>Dentre todos os cones existentes no sistema visual humano</a:t>
            </a:r>
            <a:r>
              <a:rPr lang="pt-BR" altLang="pt-BR" dirty="0"/>
              <a:t>:</a:t>
            </a:r>
            <a:r>
              <a:rPr lang="pt-BR" altLang="pt-BR" dirty="0" smtClean="0"/>
              <a:t> </a:t>
            </a:r>
          </a:p>
          <a:p>
            <a:pPr lvl="1" eaLnBrk="1" hangingPunct="1"/>
            <a:r>
              <a:rPr lang="pt-BR" altLang="pt-BR" dirty="0" smtClean="0"/>
              <a:t>65% são sensíveis à luz vermelha;</a:t>
            </a:r>
          </a:p>
          <a:p>
            <a:pPr lvl="1" eaLnBrk="1" hangingPunct="1"/>
            <a:r>
              <a:rPr lang="pt-BR" altLang="pt-BR" dirty="0" smtClean="0"/>
              <a:t>33% são sensíveis à luz verde;</a:t>
            </a:r>
          </a:p>
          <a:p>
            <a:pPr lvl="1" eaLnBrk="1" hangingPunct="1"/>
            <a:r>
              <a:rPr lang="pt-BR" altLang="pt-BR" dirty="0" smtClean="0"/>
              <a:t>2% deles são sensíveis ao azul (os cones azuis são os mais sensíveis).</a:t>
            </a:r>
          </a:p>
        </p:txBody>
      </p:sp>
    </p:spTree>
    <p:extLst>
      <p:ext uri="{BB962C8B-B14F-4D97-AF65-F5344CB8AC3E}">
        <p14:creationId xmlns:p14="http://schemas.microsoft.com/office/powerpoint/2010/main" val="3957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Definições</a:t>
            </a:r>
            <a:endParaRPr lang="pt-BR" dirty="0" smtClean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89881"/>
            <a:ext cx="7772400" cy="507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1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ilho">
  <a:themeElements>
    <a:clrScheme name="Brilho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Escritório Clássico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rilh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rilho">
    <a:dk1>
      <a:srgbClr val="292934"/>
    </a:dk1>
    <a:lt1>
      <a:srgbClr val="FFFFFF"/>
    </a:lt1>
    <a:dk2>
      <a:srgbClr val="D2533C"/>
    </a:dk2>
    <a:lt2>
      <a:srgbClr val="F3F2DC"/>
    </a:lt2>
    <a:accent1>
      <a:srgbClr val="93A299"/>
    </a:accent1>
    <a:accent2>
      <a:srgbClr val="AD8F67"/>
    </a:accent2>
    <a:accent3>
      <a:srgbClr val="726056"/>
    </a:accent3>
    <a:accent4>
      <a:srgbClr val="4C5A6A"/>
    </a:accent4>
    <a:accent5>
      <a:srgbClr val="808DA0"/>
    </a:accent5>
    <a:accent6>
      <a:srgbClr val="79463D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1410</TotalTime>
  <Words>1381</Words>
  <Application>Microsoft Office PowerPoint</Application>
  <PresentationFormat>Apresentação na tela (4:3)</PresentationFormat>
  <Paragraphs>177</Paragraphs>
  <Slides>48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48</vt:i4>
      </vt:variant>
    </vt:vector>
  </HeadingPairs>
  <TitlesOfParts>
    <vt:vector size="51" baseType="lpstr">
      <vt:lpstr>Arial</vt:lpstr>
      <vt:lpstr>Cambria Math</vt:lpstr>
      <vt:lpstr>Brilho</vt:lpstr>
      <vt:lpstr>Processamento de imagens coloridas</vt:lpstr>
      <vt:lpstr>Definições</vt:lpstr>
      <vt:lpstr>Definições</vt:lpstr>
      <vt:lpstr>Definições</vt:lpstr>
      <vt:lpstr>Definições</vt:lpstr>
      <vt:lpstr>Definições</vt:lpstr>
      <vt:lpstr>Definições</vt:lpstr>
      <vt:lpstr>Definições</vt:lpstr>
      <vt:lpstr>Definições</vt:lpstr>
      <vt:lpstr>Definições</vt:lpstr>
      <vt:lpstr>Definições</vt:lpstr>
      <vt:lpstr>Definições</vt:lpstr>
      <vt:lpstr>Definições</vt:lpstr>
      <vt:lpstr>Definições</vt:lpstr>
      <vt:lpstr>Modelos de cores</vt:lpstr>
      <vt:lpstr>RGB</vt:lpstr>
      <vt:lpstr>RGB</vt:lpstr>
      <vt:lpstr>RGB</vt:lpstr>
      <vt:lpstr>CMY e CMYK</vt:lpstr>
      <vt:lpstr>CMY e CMYK</vt:lpstr>
      <vt:lpstr>HSI</vt:lpstr>
      <vt:lpstr>HSI</vt:lpstr>
      <vt:lpstr>RGB para HSI</vt:lpstr>
      <vt:lpstr>HSI para RGB</vt:lpstr>
      <vt:lpstr>HSI para RGB</vt:lpstr>
      <vt:lpstr>HSI para RGB</vt:lpstr>
      <vt:lpstr>Fatiamento por intensidade</vt:lpstr>
      <vt:lpstr>Fatiamento por intensidade</vt:lpstr>
      <vt:lpstr>Fatiamento por intensidade</vt:lpstr>
      <vt:lpstr>Fatiamento por intensidade</vt:lpstr>
      <vt:lpstr>Fatiamento por intensidade</vt:lpstr>
      <vt:lpstr>Exemplo padrão de teste radiação</vt:lpstr>
      <vt:lpstr>Exemplo imagem de solda</vt:lpstr>
      <vt:lpstr>Transformações de intensidade por cores</vt:lpstr>
      <vt:lpstr>Salientar explosivos em bagagens</vt:lpstr>
      <vt:lpstr>Salientar explosivos em bagagens</vt:lpstr>
      <vt:lpstr>Combinar imagem monocromática</vt:lpstr>
      <vt:lpstr>Cidade Washington, D.C.</vt:lpstr>
      <vt:lpstr>Cidade Washington, D.C.</vt:lpstr>
      <vt:lpstr>Cidade Washington, D.C.</vt:lpstr>
      <vt:lpstr>Cidade Washington, D.C.</vt:lpstr>
      <vt:lpstr>Processamento de histograma</vt:lpstr>
      <vt:lpstr>Processamento de histograma</vt:lpstr>
      <vt:lpstr>Suavização e aguçamento</vt:lpstr>
      <vt:lpstr>Exemplo usando a média</vt:lpstr>
      <vt:lpstr>Exemplo usando a média</vt:lpstr>
      <vt:lpstr>Resultado máscara 5x5 RGB / HSI</vt:lpstr>
      <vt:lpstr>Resultado máscara 5x5 com Laplaciano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Nielsen Castelo</dc:creator>
  <cp:lastModifiedBy>Nielsen Castelo</cp:lastModifiedBy>
  <cp:revision>392</cp:revision>
  <cp:lastPrinted>2015-09-22T17:10:34Z</cp:lastPrinted>
  <dcterms:created xsi:type="dcterms:W3CDTF">1601-01-01T00:00:00Z</dcterms:created>
  <dcterms:modified xsi:type="dcterms:W3CDTF">2015-09-22T17:23:09Z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